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nt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-regular.fntdata"/><Relationship Id="rId21" Type="http://schemas.openxmlformats.org/officeDocument/2006/relationships/slide" Target="slides/slide15.xml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Int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dbc41471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0dbc41471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b59d198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ab59d198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dbc41471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Intuition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FCP only initializes when at least </a:t>
            </a:r>
            <a:r>
              <a:rPr b="1" lang="en">
                <a:solidFill>
                  <a:schemeClr val="dk1"/>
                </a:solidFill>
              </a:rPr>
              <a:t>one request</a:t>
            </a:r>
            <a:r>
              <a:rPr lang="en">
                <a:solidFill>
                  <a:schemeClr val="dk1"/>
                </a:solidFill>
              </a:rPr>
              <a:t> will be served efficiently.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avoids wasteful cold starts during bursts and saves limited server capacity.</a:t>
            </a:r>
            <a:endParaRPr/>
          </a:p>
        </p:txBody>
      </p:sp>
      <p:sp>
        <p:nvSpPr>
          <p:cNvPr id="219" name="Google Shape;219;g3a0dbc41471_2_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dbc41471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Intuition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FRP shifts the server to the </a:t>
            </a:r>
            <a:r>
              <a:rPr b="1" lang="en">
                <a:solidFill>
                  <a:schemeClr val="dk1"/>
                </a:solidFill>
              </a:rPr>
              <a:t>most urgent function</a:t>
            </a:r>
            <a:r>
              <a:rPr lang="en">
                <a:solidFill>
                  <a:schemeClr val="dk1"/>
                </a:solidFill>
              </a:rPr>
              <a:t> at each completion event.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Prevents short requests from being stuck behind long functions.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Reduces blocking and improves overall response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0dbc41471_2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0dbc4147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0dbc41471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0dbc41471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0dbc41471_2_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0dbc41471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0dbc41471_2_3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0dbc41471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a0dbc41471_2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0dbc4147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0dbc41471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0dbc4147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above techniques cannot properly resolve the severe problems of function instance over-provision and frequent cold starts.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Optimise RESPONSE TIME of Serverless Requests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g3a0dbc41471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0dbc4147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a0dbc41471_2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a0adf0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9a0adf02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0dbc41471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a0dbc41471_2_2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0dbc41471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information is known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scheduling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pure offline scheduling.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weight → more urgent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functions in ascending order of weight.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a0dbc41471_2_2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0dbc41471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a0dbc41471_2_2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206875" y="792451"/>
            <a:ext cx="6972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</a:rPr>
              <a:t>Efficient Serverless Function Scheduling at the Network Edge</a:t>
            </a:r>
            <a:endParaRPr sz="4000"/>
          </a:p>
        </p:txBody>
      </p:sp>
      <p:sp>
        <p:nvSpPr>
          <p:cNvPr id="130" name="Google Shape;130;p25"/>
          <p:cNvSpPr txBox="1"/>
          <p:nvPr/>
        </p:nvSpPr>
        <p:spPr>
          <a:xfrm>
            <a:off x="5519575" y="3617050"/>
            <a:ext cx="349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 Maakhish Sai                        B221135CS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S. Mohith Sri Vaishnav            B221224CS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M.Krishna Harsha                    B220042CS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5453225" y="3263050"/>
            <a:ext cx="17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5400000">
            <a:off x="-6610343" y="2520531"/>
            <a:ext cx="10489193" cy="8505200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>
            <a:off x="5780987" y="-1810711"/>
            <a:ext cx="10915583" cy="6204613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 rot="7502962">
            <a:off x="-5174298" y="-1078953"/>
            <a:ext cx="6979262" cy="5762758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5"/>
          <p:cNvSpPr/>
          <p:nvPr/>
        </p:nvSpPr>
        <p:spPr>
          <a:xfrm rot="5400000">
            <a:off x="2502257" y="11906"/>
            <a:ext cx="10489193" cy="8505200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489274" y="-954727"/>
            <a:ext cx="8529554" cy="6672673"/>
          </a:xfrm>
          <a:custGeom>
            <a:rect b="b" l="l" r="r" t="t"/>
            <a:pathLst>
              <a:path extrusionOk="0" h="10110110" w="10900388">
                <a:moveTo>
                  <a:pt x="0" y="0"/>
                </a:moveTo>
                <a:lnTo>
                  <a:pt x="10900388" y="0"/>
                </a:lnTo>
                <a:lnTo>
                  <a:pt x="10900388" y="10110110"/>
                </a:lnTo>
                <a:lnTo>
                  <a:pt x="0" y="1011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3" name="Google Shape;213;p34"/>
          <p:cNvPicPr preferRelativeResize="0"/>
          <p:nvPr/>
        </p:nvPicPr>
        <p:blipFill rotWithShape="1">
          <a:blip r:embed="rId4">
            <a:alphaModFix/>
          </a:blip>
          <a:srcRect b="0" l="0" r="16331" t="0"/>
          <a:stretch/>
        </p:blipFill>
        <p:spPr>
          <a:xfrm>
            <a:off x="489275" y="859250"/>
            <a:ext cx="3854650" cy="35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5">
            <a:alphaModFix/>
          </a:blip>
          <a:srcRect b="0" l="0" r="0" t="2104"/>
          <a:stretch/>
        </p:blipFill>
        <p:spPr>
          <a:xfrm>
            <a:off x="4953700" y="898275"/>
            <a:ext cx="3858775" cy="35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2661250" y="214800"/>
            <a:ext cx="3639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ALGORITHMS</a:t>
            </a:r>
            <a:endParaRPr b="1"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4078188" y="-335567"/>
            <a:ext cx="7332159" cy="6253721"/>
          </a:xfrm>
          <a:custGeom>
            <a:rect b="b" l="l" r="r" t="t"/>
            <a:pathLst>
              <a:path extrusionOk="0" h="12507441" w="14664318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5"/>
          <p:cNvSpPr txBox="1"/>
          <p:nvPr/>
        </p:nvSpPr>
        <p:spPr>
          <a:xfrm>
            <a:off x="382850" y="992150"/>
            <a:ext cx="83766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Decides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whether to create a new function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when a request arrives.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unnecessary cold starts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a resource-limited edge server.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465425" y="195150"/>
            <a:ext cx="829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 Creation Policy (FCP)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405750" y="2231625"/>
            <a:ext cx="82941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FCP Works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an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idle instance already exists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run the request immediately.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Otherwise, estimate if creating a new instance is beneficial.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350" y="1957775"/>
            <a:ext cx="2181850" cy="6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405750" y="3279500"/>
            <a:ext cx="74586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nᵉ &gt; 0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Creating a new instance will reduce response time →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initialize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nᵉ ≤ 0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New instance won’t help →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queue the request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449" y="2789200"/>
            <a:ext cx="2286293" cy="4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>
            <a:off x="1296915" y="-87271"/>
            <a:ext cx="7310068" cy="5975981"/>
          </a:xfrm>
          <a:custGeom>
            <a:rect b="b" l="l" r="r" t="t"/>
            <a:pathLst>
              <a:path extrusionOk="0" h="11951961" w="14620136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36"/>
          <p:cNvSpPr txBox="1"/>
          <p:nvPr/>
        </p:nvSpPr>
        <p:spPr>
          <a:xfrm>
            <a:off x="381875" y="226750"/>
            <a:ext cx="83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Function Replacement Policy (FRP)</a:t>
            </a:r>
            <a:endParaRPr b="1" sz="3600"/>
          </a:p>
        </p:txBody>
      </p:sp>
      <p:sp>
        <p:nvSpPr>
          <p:cNvPr id="235" name="Google Shape;235;p36"/>
          <p:cNvSpPr txBox="1"/>
          <p:nvPr/>
        </p:nvSpPr>
        <p:spPr>
          <a:xfrm>
            <a:off x="300875" y="906950"/>
            <a:ext cx="83061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whether to replace a function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after it finishes executing a request.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Ensures urgent (short) functions are not blocked by long-running ones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55125" y="2028650"/>
            <a:ext cx="8306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FRP Works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Triggered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a request completes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Computes the function's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(urgency) using this formula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350" y="2151461"/>
            <a:ext cx="2281615" cy="8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202875" y="3162475"/>
            <a:ext cx="83061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Looks for another function that has: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waiting requests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lower weight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(more urgent).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such a function exists →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replace the current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that function.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Otherwise → reuse the instance for its own waiting queue.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75" y="3162463"/>
            <a:ext cx="39624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 rot="-2064314">
            <a:off x="492191" y="-5687407"/>
            <a:ext cx="10669532" cy="9895991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175" y="1197050"/>
            <a:ext cx="5766474" cy="3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1603025" y="429800"/>
            <a:ext cx="5407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of ESFF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/>
          <p:nvPr/>
        </p:nvSpPr>
        <p:spPr>
          <a:xfrm>
            <a:off x="-917876" y="-1669675"/>
            <a:ext cx="10393968" cy="8873851"/>
          </a:xfrm>
          <a:custGeom>
            <a:rect b="b" l="l" r="r" t="t"/>
            <a:pathLst>
              <a:path extrusionOk="0" h="17747701" w="20787936">
                <a:moveTo>
                  <a:pt x="0" y="0"/>
                </a:moveTo>
                <a:lnTo>
                  <a:pt x="20787936" y="0"/>
                </a:lnTo>
                <a:lnTo>
                  <a:pt x="20787936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38"/>
          <p:cNvSpPr txBox="1"/>
          <p:nvPr/>
        </p:nvSpPr>
        <p:spPr>
          <a:xfrm>
            <a:off x="3659600" y="114550"/>
            <a:ext cx="15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5" y="872962"/>
            <a:ext cx="7223761" cy="189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25" y="3006327"/>
            <a:ext cx="7223758" cy="18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864855" y="-124230"/>
            <a:ext cx="7414290" cy="5391960"/>
          </a:xfrm>
          <a:custGeom>
            <a:rect b="b" l="l" r="r" t="t"/>
            <a:pathLst>
              <a:path extrusionOk="0" h="10783920" w="14828579">
                <a:moveTo>
                  <a:pt x="0" y="0"/>
                </a:moveTo>
                <a:lnTo>
                  <a:pt x="14828578" y="0"/>
                </a:lnTo>
                <a:lnTo>
                  <a:pt x="14828578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97" l="0" r="0" t="-8696"/>
            </a:stretch>
          </a:blipFill>
          <a:ln>
            <a:noFill/>
          </a:ln>
        </p:spPr>
      </p:sp>
      <p:sp>
        <p:nvSpPr>
          <p:cNvPr id="262" name="Google Shape;262;p39"/>
          <p:cNvSpPr txBox="1"/>
          <p:nvPr/>
        </p:nvSpPr>
        <p:spPr>
          <a:xfrm>
            <a:off x="1693957" y="2171559"/>
            <a:ext cx="575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</a:rPr>
              <a:t>THANK YOU</a:t>
            </a:r>
            <a:endParaRPr sz="700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-2916216" y="-3668969"/>
            <a:ext cx="17055598" cy="13942951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6"/>
          <p:cNvSpPr txBox="1"/>
          <p:nvPr/>
        </p:nvSpPr>
        <p:spPr>
          <a:xfrm>
            <a:off x="851850" y="604625"/>
            <a:ext cx="722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Problem Statement</a:t>
            </a:r>
            <a:endParaRPr sz="3600"/>
          </a:p>
        </p:txBody>
      </p:sp>
      <p:sp>
        <p:nvSpPr>
          <p:cNvPr id="142" name="Google Shape;142;p26"/>
          <p:cNvSpPr txBox="1"/>
          <p:nvPr/>
        </p:nvSpPr>
        <p:spPr>
          <a:xfrm>
            <a:off x="851850" y="1566225"/>
            <a:ext cx="73803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core problem is the Serverless Function Scheduling(SFS) problem in resource-limited edge computing, with the aim to minimize the average response time.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challenge is driven by two main issues: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Significant Cold Start Latency: </a:t>
            </a:r>
            <a:r>
              <a:rPr lang="en">
                <a:solidFill>
                  <a:srgbClr val="FFFFFF"/>
                </a:solidFill>
              </a:rPr>
              <a:t>Edge servers have limited resources, leading to frequent function replacement and subsequent cold starts, which cause major delays.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</a:rPr>
              <a:t>Request Blocking: </a:t>
            </a:r>
            <a:r>
              <a:rPr lang="en">
                <a:solidFill>
                  <a:srgbClr val="FFFFFF"/>
                </a:solidFill>
              </a:rPr>
              <a:t>The highly dynamic nature of </a:t>
            </a:r>
            <a:r>
              <a:rPr lang="en">
                <a:solidFill>
                  <a:srgbClr val="FFFFFF"/>
                </a:solidFill>
              </a:rPr>
              <a:t>edge workloads causes short, quick requests to be blocked (held in queue) behind longer-running function requests which increases the average waiting time for all the users.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-2849841" y="-2341619"/>
            <a:ext cx="17055598" cy="13942951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7"/>
          <p:cNvSpPr txBox="1"/>
          <p:nvPr/>
        </p:nvSpPr>
        <p:spPr>
          <a:xfrm>
            <a:off x="851850" y="604625"/>
            <a:ext cx="722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49" name="Google Shape;149;p27"/>
          <p:cNvSpPr txBox="1"/>
          <p:nvPr/>
        </p:nvSpPr>
        <p:spPr>
          <a:xfrm>
            <a:off x="851850" y="486525"/>
            <a:ext cx="73803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Edge Computing: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 of distributed computing, computation as close as possible to the source of data, rather than solely relying on a cloud infrastructure.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Reduces Latency, and Improves Responsiveness and also Reduces Bandwidth.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851850" y="2129525"/>
            <a:ext cx="73803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Serverless Computing: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cloud computing model that allows developers to build and run the applications without having them to manage the underlying servers or the infrastructure.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cloud provider will automatically provision, scale and manage those resources as needed or depending on conditions provided by the developer etc.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Different from 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FaaS (Function as a Service).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 flipH="1">
            <a:off x="-2295401" y="-2069165"/>
            <a:ext cx="11353938" cy="9281844"/>
          </a:xfrm>
          <a:custGeom>
            <a:rect b="b" l="l" r="r" t="t"/>
            <a:pathLst>
              <a:path extrusionOk="0" h="18563688" w="22707876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8"/>
          <p:cNvSpPr txBox="1"/>
          <p:nvPr/>
        </p:nvSpPr>
        <p:spPr>
          <a:xfrm>
            <a:off x="357600" y="320350"/>
            <a:ext cx="481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Existing Methodologies</a:t>
            </a:r>
            <a:endParaRPr sz="700"/>
          </a:p>
        </p:txBody>
      </p:sp>
      <p:sp>
        <p:nvSpPr>
          <p:cNvPr id="157" name="Google Shape;157;p28"/>
          <p:cNvSpPr/>
          <p:nvPr/>
        </p:nvSpPr>
        <p:spPr>
          <a:xfrm>
            <a:off x="341650" y="1077350"/>
            <a:ext cx="3689548" cy="1776820"/>
          </a:xfrm>
          <a:custGeom>
            <a:rect b="b" l="l" r="r" t="t"/>
            <a:pathLst>
              <a:path extrusionOk="0" h="677529" w="918941">
                <a:moveTo>
                  <a:pt x="76183" y="0"/>
                </a:moveTo>
                <a:lnTo>
                  <a:pt x="842758" y="0"/>
                </a:lnTo>
                <a:cubicBezTo>
                  <a:pt x="884833" y="0"/>
                  <a:pt x="918941" y="34108"/>
                  <a:pt x="918941" y="76183"/>
                </a:cubicBezTo>
                <a:lnTo>
                  <a:pt x="918941" y="601346"/>
                </a:lnTo>
                <a:cubicBezTo>
                  <a:pt x="918941" y="643421"/>
                  <a:pt x="884833" y="677529"/>
                  <a:pt x="842758" y="677529"/>
                </a:cubicBezTo>
                <a:lnTo>
                  <a:pt x="76183" y="677529"/>
                </a:lnTo>
                <a:cubicBezTo>
                  <a:pt x="34108" y="677529"/>
                  <a:pt x="0" y="643421"/>
                  <a:pt x="0" y="601346"/>
                </a:cubicBezTo>
                <a:lnTo>
                  <a:pt x="0" y="76183"/>
                </a:lnTo>
                <a:cubicBezTo>
                  <a:pt x="0" y="34108"/>
                  <a:pt x="34108" y="0"/>
                  <a:pt x="761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5270822" y="1225835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OpenWhisk V2</a:t>
            </a:r>
            <a:endParaRPr sz="700"/>
          </a:p>
        </p:txBody>
      </p:sp>
      <p:sp>
        <p:nvSpPr>
          <p:cNvPr id="159" name="Google Shape;159;p28"/>
          <p:cNvSpPr txBox="1"/>
          <p:nvPr/>
        </p:nvSpPr>
        <p:spPr>
          <a:xfrm>
            <a:off x="5217216" y="1655050"/>
            <a:ext cx="3419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It is designed to separate the control flow and data flow. </a:t>
            </a:r>
            <a:r>
              <a:rPr lang="en" sz="1100">
                <a:solidFill>
                  <a:schemeClr val="lt1"/>
                </a:solidFill>
              </a:rPr>
              <a:t>By decoupling these flows, OpenWhisk V2 can </a:t>
            </a:r>
            <a:r>
              <a:rPr b="1" lang="en" sz="1100">
                <a:solidFill>
                  <a:schemeClr val="lt1"/>
                </a:solidFill>
              </a:rPr>
              <a:t>maintain individual queues for each function.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054425" y="1077350"/>
            <a:ext cx="3744685" cy="1649783"/>
          </a:xfrm>
          <a:custGeom>
            <a:rect b="b" l="l" r="r" t="t"/>
            <a:pathLst>
              <a:path extrusionOk="0" h="677529" w="918941">
                <a:moveTo>
                  <a:pt x="76183" y="0"/>
                </a:moveTo>
                <a:lnTo>
                  <a:pt x="842758" y="0"/>
                </a:lnTo>
                <a:cubicBezTo>
                  <a:pt x="884833" y="0"/>
                  <a:pt x="918941" y="34108"/>
                  <a:pt x="918941" y="76183"/>
                </a:cubicBezTo>
                <a:lnTo>
                  <a:pt x="918941" y="601346"/>
                </a:lnTo>
                <a:cubicBezTo>
                  <a:pt x="918941" y="643421"/>
                  <a:pt x="884833" y="677529"/>
                  <a:pt x="842758" y="677529"/>
                </a:cubicBezTo>
                <a:lnTo>
                  <a:pt x="76183" y="677529"/>
                </a:lnTo>
                <a:cubicBezTo>
                  <a:pt x="34108" y="677529"/>
                  <a:pt x="0" y="643421"/>
                  <a:pt x="0" y="601346"/>
                </a:cubicBezTo>
                <a:lnTo>
                  <a:pt x="0" y="76183"/>
                </a:lnTo>
                <a:cubicBezTo>
                  <a:pt x="0" y="34108"/>
                  <a:pt x="34108" y="0"/>
                  <a:pt x="7618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526575" y="1655050"/>
            <a:ext cx="3234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 </a:t>
            </a:r>
            <a:r>
              <a:rPr b="1" lang="en" sz="1100">
                <a:solidFill>
                  <a:schemeClr val="lt1"/>
                </a:solidFill>
              </a:rPr>
              <a:t>centralized scheduling strategy</a:t>
            </a:r>
            <a:r>
              <a:rPr lang="en" sz="1100">
                <a:solidFill>
                  <a:schemeClr val="lt1"/>
                </a:solidFill>
              </a:rPr>
              <a:t> that processes incoming serverless function requests in the </a:t>
            </a:r>
            <a:r>
              <a:rPr b="1" lang="en" sz="1100">
                <a:solidFill>
                  <a:schemeClr val="lt1"/>
                </a:solidFill>
              </a:rPr>
              <a:t>order of their arrival</a:t>
            </a:r>
            <a:r>
              <a:rPr lang="en" sz="1100">
                <a:solidFill>
                  <a:schemeClr val="lt1"/>
                </a:solidFill>
              </a:rPr>
              <a:t>—a classic </a:t>
            </a:r>
            <a:r>
              <a:rPr b="1" lang="en" sz="1100">
                <a:solidFill>
                  <a:schemeClr val="lt1"/>
                </a:solidFill>
              </a:rPr>
              <a:t>first-come, first-served</a:t>
            </a:r>
            <a:r>
              <a:rPr lang="en" sz="1100">
                <a:solidFill>
                  <a:schemeClr val="lt1"/>
                </a:solidFill>
              </a:rPr>
              <a:t> model.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401850" y="1169275"/>
            <a:ext cx="2230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OpenWhisk V1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38" y="3102400"/>
            <a:ext cx="3419175" cy="1467069"/>
          </a:xfrm>
          <a:prstGeom prst="rect">
            <a:avLst/>
          </a:prstGeom>
          <a:solidFill>
            <a:srgbClr val="000000">
              <a:alpha val="0"/>
            </a:srgbClr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675" y="3044550"/>
            <a:ext cx="3838200" cy="13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8" y="-696296"/>
            <a:ext cx="7889704" cy="6735835"/>
          </a:xfrm>
          <a:custGeom>
            <a:rect b="b" l="l" r="r" t="t"/>
            <a:pathLst>
              <a:path extrusionOk="0"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29"/>
          <p:cNvSpPr txBox="1"/>
          <p:nvPr/>
        </p:nvSpPr>
        <p:spPr>
          <a:xfrm>
            <a:off x="2213950" y="496050"/>
            <a:ext cx="439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Limitations</a:t>
            </a:r>
            <a:endParaRPr b="1" sz="700"/>
          </a:p>
        </p:txBody>
      </p:sp>
      <p:sp>
        <p:nvSpPr>
          <p:cNvPr id="172" name="Google Shape;172;p29"/>
          <p:cNvSpPr txBox="1"/>
          <p:nvPr/>
        </p:nvSpPr>
        <p:spPr>
          <a:xfrm>
            <a:off x="512550" y="1436750"/>
            <a:ext cx="81189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OpenWhisk V1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Uses a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 global queue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schedules functions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strictly in arrival order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(FCFS).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Triggers frequent cold starts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because it initializes new instances whenever no idle instance is available.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designed for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resource-limited edge environments.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OpenWhisk V2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Maintains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separate queues per function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improving isolation.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blocking still occurs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if many requests of one function arrive continuously.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Does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evaluate whether replacing one function with another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would reduce the total response time.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-1811550" y="-1738800"/>
            <a:ext cx="5562241" cy="4479330"/>
          </a:xfrm>
          <a:custGeom>
            <a:rect b="b" l="l" r="r" t="t"/>
            <a:pathLst>
              <a:path extrusionOk="0"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78" name="Google Shape;178;p30"/>
          <p:cNvSpPr txBox="1"/>
          <p:nvPr/>
        </p:nvSpPr>
        <p:spPr>
          <a:xfrm>
            <a:off x="2373000" y="352225"/>
            <a:ext cx="439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Motivation</a:t>
            </a:r>
            <a:endParaRPr b="1" sz="700"/>
          </a:p>
        </p:txBody>
      </p:sp>
      <p:sp>
        <p:nvSpPr>
          <p:cNvPr id="179" name="Google Shape;179;p30"/>
          <p:cNvSpPr/>
          <p:nvPr/>
        </p:nvSpPr>
        <p:spPr>
          <a:xfrm>
            <a:off x="4855900" y="1946801"/>
            <a:ext cx="6982388" cy="4917160"/>
          </a:xfrm>
          <a:custGeom>
            <a:rect b="b" l="l" r="r" t="t"/>
            <a:pathLst>
              <a:path extrusionOk="0"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4675"/>
            <a:ext cx="8839198" cy="14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368700" y="3108225"/>
            <a:ext cx="84066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ESFF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Dynamically compares function urgency (weights).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Switches to f₂ after r₁ → short requests served immediately.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Minimizes blocking and cold-start overheadead.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-2307011" y="-1937282"/>
            <a:ext cx="12666771" cy="10814255"/>
          </a:xfrm>
          <a:custGeom>
            <a:rect b="b" l="l" r="r" t="t"/>
            <a:pathLst>
              <a:path extrusionOk="0" h="21628510" w="25333541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1"/>
          <p:cNvSpPr txBox="1"/>
          <p:nvPr/>
        </p:nvSpPr>
        <p:spPr>
          <a:xfrm>
            <a:off x="514350" y="3623057"/>
            <a:ext cx="811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9" name="Google Shape;189;p31"/>
          <p:cNvSpPr txBox="1"/>
          <p:nvPr/>
        </p:nvSpPr>
        <p:spPr>
          <a:xfrm>
            <a:off x="2044500" y="99575"/>
            <a:ext cx="50550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376100" y="785350"/>
            <a:ext cx="81762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SFS Problem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request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rᵢ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has arrival time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(tₐᵢ)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execution time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(tₑᵢ)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belongs to function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running, an instance of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must be initialized →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cold start latency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evicting an instance adds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eviction time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Requests must run to completion (no preemption).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 Server Constraints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 can hold at most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 function instances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 once.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instance processes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request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idle instances may be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evicted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when capacity is full.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Minimize average response time:                                       T = (1/|R|) ∑ (tᶜᵢ − tᵃᵢ)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Proved to be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389088" y="-1087851"/>
            <a:ext cx="13314723" cy="11356349"/>
          </a:xfrm>
          <a:custGeom>
            <a:rect b="b" l="l" r="r" t="t"/>
            <a:pathLst>
              <a:path extrusionOk="0" h="22712698" w="26629445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2"/>
          <p:cNvSpPr txBox="1"/>
          <p:nvPr/>
        </p:nvSpPr>
        <p:spPr>
          <a:xfrm>
            <a:off x="389100" y="0"/>
            <a:ext cx="8365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Simplified SSFS Problem (OSSFS)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156450" y="835375"/>
            <a:ext cx="88311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Simplifying Assumptions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Unary server: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Only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function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can exist at any time (capacity = 1).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requests arrive at time 0: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dynamic arrivals → no online uncertainty.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Same-function requests have identical execution time: 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 request of function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takes same time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Cold start and eviction times are known:    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tₗⱼ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cold start time, </a:t>
            </a: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tᵥⱼ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eviction time.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 of SSFS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optimal order of functions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minimize total response time.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(OSSFS)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SSFS Matters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10778" l="0" r="0" t="0"/>
          <a:stretch/>
        </p:blipFill>
        <p:spPr>
          <a:xfrm>
            <a:off x="6413500" y="3448875"/>
            <a:ext cx="2490525" cy="6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2990250" y="4817700"/>
            <a:ext cx="3163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Adapted from Zhang et al., 2024 (arXiv:2405.12345)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156450" y="3723250"/>
            <a:ext cx="6408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simplified model reveals that functions should be scheduled by a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weight.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functions in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ascending order of weight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gives the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SSFS schedule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489274" y="-954727"/>
            <a:ext cx="8529554" cy="6672673"/>
          </a:xfrm>
          <a:custGeom>
            <a:rect b="b" l="l" r="r" t="t"/>
            <a:pathLst>
              <a:path extrusionOk="0" h="10110110" w="10900388">
                <a:moveTo>
                  <a:pt x="0" y="0"/>
                </a:moveTo>
                <a:lnTo>
                  <a:pt x="10900388" y="0"/>
                </a:lnTo>
                <a:lnTo>
                  <a:pt x="10900388" y="10110110"/>
                </a:lnTo>
                <a:lnTo>
                  <a:pt x="0" y="1011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3"/>
          <p:cNvSpPr txBox="1"/>
          <p:nvPr/>
        </p:nvSpPr>
        <p:spPr>
          <a:xfrm>
            <a:off x="226700" y="71575"/>
            <a:ext cx="8723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ESFF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477350" y="775675"/>
            <a:ext cx="8222400" cy="4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lightweight online scheduling algorithm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designed for resource-limited edge servers. Extends the optimal weight-based idea from SSFS to the real SFS problem.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Function Creation Policy (FCP)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Invoked when a new request arrives.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Decides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whether to initialize a new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that function.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Avoids unnecessary cold starts by checking if creating a new instance will actually reduce response time.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Function Replacement Policy (FRP)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Invoked when a request finishes.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Compares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weights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decide whether to </a:t>
            </a: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replace the current function instance</a:t>
            </a: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 a more urgent one.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Prevents short requests from being blocked by long ones.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